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7.jpg" ContentType="image/jpg"/>
  <Override PartName="/ppt/media/image2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321" r:id="rId13"/>
  </p:sldMasterIdLst>
  <p:notesMasterIdLst>
    <p:notesMasterId r:id="rId51"/>
  </p:notesMasterIdLst>
  <p:handoutMasterIdLst>
    <p:handoutMasterId r:id="rId52"/>
  </p:handoutMasterIdLst>
  <p:sldIdLst>
    <p:sldId id="1068" r:id="rId14"/>
    <p:sldId id="1056" r:id="rId15"/>
    <p:sldId id="298" r:id="rId16"/>
    <p:sldId id="299" r:id="rId17"/>
    <p:sldId id="1881" r:id="rId18"/>
    <p:sldId id="1053" r:id="rId19"/>
    <p:sldId id="1026" r:id="rId20"/>
    <p:sldId id="1882" r:id="rId21"/>
    <p:sldId id="1052" r:id="rId22"/>
    <p:sldId id="1027" r:id="rId23"/>
    <p:sldId id="1883" r:id="rId24"/>
    <p:sldId id="1884" r:id="rId25"/>
    <p:sldId id="287" r:id="rId26"/>
    <p:sldId id="288" r:id="rId27"/>
    <p:sldId id="1028" r:id="rId28"/>
    <p:sldId id="1029" r:id="rId29"/>
    <p:sldId id="1030" r:id="rId30"/>
    <p:sldId id="1037" r:id="rId31"/>
    <p:sldId id="1031" r:id="rId32"/>
    <p:sldId id="1012" r:id="rId33"/>
    <p:sldId id="261" r:id="rId34"/>
    <p:sldId id="1877" r:id="rId35"/>
    <p:sldId id="1013" r:id="rId36"/>
    <p:sldId id="1014" r:id="rId37"/>
    <p:sldId id="1878" r:id="rId38"/>
    <p:sldId id="1015" r:id="rId39"/>
    <p:sldId id="1046" r:id="rId40"/>
    <p:sldId id="1047" r:id="rId41"/>
    <p:sldId id="1045" r:id="rId42"/>
    <p:sldId id="1048" r:id="rId43"/>
    <p:sldId id="1087" r:id="rId44"/>
    <p:sldId id="1050" r:id="rId45"/>
    <p:sldId id="1072" r:id="rId46"/>
    <p:sldId id="1051" r:id="rId47"/>
    <p:sldId id="1049" r:id="rId48"/>
    <p:sldId id="915" r:id="rId49"/>
    <p:sldId id="916"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56"/>
            <p14:sldId id="298"/>
            <p14:sldId id="299"/>
            <p14:sldId id="1881"/>
            <p14:sldId id="1053"/>
            <p14:sldId id="1026"/>
            <p14:sldId id="1882"/>
            <p14:sldId id="1052"/>
            <p14:sldId id="1027"/>
            <p14:sldId id="1883"/>
            <p14:sldId id="1884"/>
            <p14:sldId id="287"/>
            <p14:sldId id="288"/>
            <p14:sldId id="1028"/>
            <p14:sldId id="1029"/>
            <p14:sldId id="1030"/>
            <p14:sldId id="1037"/>
            <p14:sldId id="1031"/>
            <p14:sldId id="1012"/>
            <p14:sldId id="261"/>
            <p14:sldId id="1877"/>
            <p14:sldId id="1013"/>
            <p14:sldId id="1014"/>
            <p14:sldId id="1878"/>
            <p14:sldId id="1015"/>
            <p14:sldId id="1046"/>
            <p14:sldId id="1047"/>
            <p14:sldId id="1045"/>
            <p14:sldId id="1048"/>
            <p14:sldId id="1087"/>
            <p14:sldId id="1050"/>
            <p14:sldId id="1072"/>
            <p14:sldId id="1051"/>
            <p14:sldId id="1049"/>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4/23/2019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4/23/2019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4/23/2019 11:00</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4/23/2019 11:00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4/23/2019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4/23/2019 11:00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4/23/2019 11:00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4/23/2019 11:00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4/23/2019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4/23/2019 11:00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763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494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509515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70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7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7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620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892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071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78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62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5386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070738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498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660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234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0272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64896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4154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909018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68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4/23/2019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159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4/23/2019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theme" Target="../theme/theme1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theme" Target="../theme/theme9.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639171233"/>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5.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40.png"/><Relationship Id="rId4" Type="http://schemas.openxmlformats.org/officeDocument/2006/relationships/image" Target="../media/image39.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Core application deployment options</a:t>
            </a:r>
          </a:p>
        </p:txBody>
      </p:sp>
      <p:pic>
        <p:nvPicPr>
          <p:cNvPr id="1026" name="Picture 2" descr="You can deploy .NET Core applications as framework-dependent applications and as self-contained applications.">
            <a:extLst>
              <a:ext uri="{FF2B5EF4-FFF2-40B4-BE49-F238E27FC236}">
                <a16:creationId xmlns:a16="http://schemas.microsoft.com/office/drawing/2014/main" id="{557BFC8F-4F58-4AFB-BA65-EAB3C9C68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052" y="1086691"/>
            <a:ext cx="5349854" cy="5678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20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468916"/>
          </a:xfrm>
        </p:spPr>
        <p:txBody>
          <a:bodyPr/>
          <a:lstStyle/>
          <a:p>
            <a:r>
              <a:rPr lang="en-US" sz="3200" b="1" dirty="0">
                <a:solidFill>
                  <a:schemeClr val="bg1"/>
                </a:solidFill>
              </a:rPr>
              <a:t>Framework-dependent applications</a:t>
            </a:r>
            <a:r>
              <a:rPr lang="en-US" sz="3200" dirty="0">
                <a:solidFill>
                  <a:schemeClr val="bg1"/>
                </a:solidFill>
              </a:rPr>
              <a:t> require the .NET Core framework to be installed on the machine that the app will run on.</a:t>
            </a:r>
          </a:p>
          <a:p>
            <a:pPr lvl="1"/>
            <a:r>
              <a:rPr lang="en-US" sz="3200" b="1" dirty="0">
                <a:solidFill>
                  <a:schemeClr val="bg1"/>
                </a:solidFill>
              </a:rPr>
              <a:t>Self-contained applications don’t</a:t>
            </a:r>
            <a:r>
              <a:rPr lang="en-US" sz="3200" dirty="0">
                <a:solidFill>
                  <a:schemeClr val="bg1"/>
                </a:solidFill>
              </a:rPr>
              <a:t>, because they contain everything the app needs to run</a:t>
            </a:r>
          </a:p>
          <a:p>
            <a:r>
              <a:rPr lang="en-US" sz="3200" b="1" dirty="0">
                <a:solidFill>
                  <a:schemeClr val="bg1"/>
                </a:solidFill>
              </a:rPr>
              <a:t>Framework-dependent applications</a:t>
            </a:r>
            <a:r>
              <a:rPr lang="en-US" sz="3200" dirty="0">
                <a:solidFill>
                  <a:schemeClr val="bg1"/>
                </a:solidFill>
              </a:rPr>
              <a:t> can run on any operating system that you install .NET Core on, without modification</a:t>
            </a:r>
          </a:p>
          <a:p>
            <a:pPr lvl="1"/>
            <a:r>
              <a:rPr lang="en-US" sz="3200" dirty="0">
                <a:solidFill>
                  <a:schemeClr val="bg1"/>
                </a:solidFill>
              </a:rPr>
              <a:t>In contrast, for every OS that you want a </a:t>
            </a:r>
            <a:r>
              <a:rPr lang="en-US" sz="3200" b="1" dirty="0">
                <a:solidFill>
                  <a:schemeClr val="bg1"/>
                </a:solidFill>
              </a:rPr>
              <a:t>self-contained app</a:t>
            </a:r>
            <a:r>
              <a:rPr lang="en-US" sz="3200" dirty="0">
                <a:solidFill>
                  <a:schemeClr val="bg1"/>
                </a:solidFill>
              </a:rPr>
              <a:t> to run on, you need to publish an OS-specific version</a:t>
            </a:r>
          </a:p>
        </p:txBody>
      </p:sp>
      <p:sp>
        <p:nvSpPr>
          <p:cNvPr id="3" name="Title 2"/>
          <p:cNvSpPr>
            <a:spLocks noGrp="1"/>
          </p:cNvSpPr>
          <p:nvPr>
            <p:ph type="title"/>
          </p:nvPr>
        </p:nvSpPr>
        <p:spPr/>
        <p:txBody>
          <a:bodyPr/>
          <a:lstStyle/>
          <a:p>
            <a:r>
              <a:rPr lang="en-US" dirty="0">
                <a:solidFill>
                  <a:schemeClr val="bg1"/>
                </a:solidFill>
              </a:rPr>
              <a:t>.NET Core application deployment options</a:t>
            </a:r>
            <a:endParaRPr lang="es-AR" dirty="0">
              <a:solidFill>
                <a:schemeClr val="bg1"/>
              </a:solidFill>
            </a:endParaRPr>
          </a:p>
        </p:txBody>
      </p:sp>
    </p:spTree>
    <p:extLst>
      <p:ext uri="{BB962C8B-B14F-4D97-AF65-F5344CB8AC3E}">
        <p14:creationId xmlns:p14="http://schemas.microsoft.com/office/powerpoint/2010/main" val="40105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Containers</a:t>
            </a:r>
            <a:endPar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pic>
        <p:nvPicPr>
          <p:cNvPr id="2050" name="Picture 2" descr="Dependency Injection ASP.NET Core">
            <a:extLst>
              <a:ext uri="{FF2B5EF4-FFF2-40B4-BE49-F238E27FC236}">
                <a16:creationId xmlns:a16="http://schemas.microsoft.com/office/drawing/2014/main" id="{2A22F5AE-539A-4113-99A1-86C8585B0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67" y="1433459"/>
            <a:ext cx="8394690" cy="497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589672"/>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p>
          <a:p>
            <a:pPr lvl="1">
              <a:buFont typeface="Arial" panose="020B0604020202020204" pitchFamily="34" charset="0"/>
              <a:buChar char="•"/>
            </a:pPr>
            <a:r>
              <a:rPr lang="en-US" sz="2799" dirty="0"/>
              <a:t>Oracle</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SQL </a:t>
            </a: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endPar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err="1">
                <a:ln>
                  <a:noFill/>
                </a:ln>
                <a:solidFill>
                  <a:srgbClr val="FFFFFF"/>
                </a:solidFill>
                <a:effectLst/>
                <a:uLnTx/>
                <a:uFillTx/>
                <a:latin typeface="Segoe UI"/>
                <a:ea typeface="+mn-ea"/>
                <a:cs typeface="+mn-cs"/>
              </a:rPr>
              <a:t>On</a:t>
            </a:r>
            <a:r>
              <a:rPr kumimoji="0" lang="es-AR" sz="1959" b="0" i="0" u="none" strike="noStrike" kern="1200" cap="none" spc="0" normalizeH="0" baseline="0" noProof="0" dirty="0">
                <a:ln>
                  <a:noFill/>
                </a:ln>
                <a:solidFill>
                  <a:srgbClr val="FFFFFF"/>
                </a:solidFill>
                <a:effectLst/>
                <a:uLnTx/>
                <a:uFillTx/>
                <a:latin typeface="Segoe UI"/>
                <a:ea typeface="+mn-ea"/>
                <a:cs typeface="+mn-cs"/>
              </a:rPr>
              <a:t>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premise</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a:ln>
                  <a:noFill/>
                </a:ln>
                <a:solidFill>
                  <a:srgbClr val="FFFFFF"/>
                </a:solidFill>
                <a:effectLst/>
                <a:uLnTx/>
                <a:uFillTx/>
                <a:latin typeface="Segoe UI"/>
                <a:ea typeface="+mn-ea"/>
                <a:cs typeface="+mn-cs"/>
              </a:rPr>
              <a:t>In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cloud</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Segoe UI Light"/>
                <a:ea typeface="+mn-ea"/>
                <a:cs typeface="Arial"/>
              </a:rPr>
              <a:t>Add </a:t>
            </a:r>
            <a:r>
              <a:rPr kumimoji="0" sz="2399" b="0" i="0" u="none" strike="noStrike" kern="1200" cap="none" spc="-60" normalizeH="0" baseline="0" noProof="0" dirty="0">
                <a:ln>
                  <a:noFill/>
                </a:ln>
                <a:solidFill>
                  <a:srgbClr val="FFFFFF"/>
                </a:solidFill>
                <a:effectLst/>
                <a:uLnTx/>
                <a:uFillTx/>
                <a:latin typeface="Segoe UI Light"/>
                <a:ea typeface="+mn-ea"/>
                <a:cs typeface="Arial"/>
              </a:rPr>
              <a:t>Entity </a:t>
            </a:r>
            <a:r>
              <a:rPr kumimoji="0" sz="2399" b="0" i="0" u="none" strike="noStrike" kern="1200" cap="none" spc="-110" normalizeH="0" baseline="0" noProof="0" dirty="0">
                <a:ln>
                  <a:noFill/>
                </a:ln>
                <a:solidFill>
                  <a:srgbClr val="FFFFFF"/>
                </a:solidFill>
                <a:effectLst/>
                <a:uLnTx/>
                <a:uFillTx/>
                <a:latin typeface="Segoe UI Light"/>
                <a:ea typeface="+mn-ea"/>
                <a:cs typeface="Arial"/>
              </a:rPr>
              <a:t>Framework </a:t>
            </a:r>
            <a:r>
              <a:rPr kumimoji="0" sz="2399" b="0" i="0" u="none" strike="noStrike" kern="1200" cap="none" spc="-170" normalizeH="0" baseline="0" noProof="0" dirty="0">
                <a:ln>
                  <a:noFill/>
                </a:ln>
                <a:solidFill>
                  <a:srgbClr val="FFFFFF"/>
                </a:solidFill>
                <a:effectLst/>
                <a:uLnTx/>
                <a:uFillTx/>
                <a:latin typeface="Segoe UI Light"/>
                <a:ea typeface="+mn-ea"/>
                <a:cs typeface="Arial"/>
              </a:rPr>
              <a:t>Core </a:t>
            </a:r>
            <a:r>
              <a:rPr kumimoji="0" sz="2399" b="0" i="0" u="none" strike="noStrike" kern="1200" cap="none" spc="-290" normalizeH="0" baseline="0" noProof="0" dirty="0">
                <a:ln>
                  <a:noFill/>
                </a:ln>
                <a:solidFill>
                  <a:srgbClr val="FFFFFF"/>
                </a:solidFill>
                <a:effectLst/>
                <a:uLnTx/>
                <a:uFillTx/>
                <a:latin typeface="Segoe UI Light"/>
                <a:ea typeface="+mn-ea"/>
                <a:cs typeface="Arial"/>
              </a:rPr>
              <a:t>(EF </a:t>
            </a:r>
            <a:r>
              <a:rPr kumimoji="0" sz="2399" b="0" i="0" u="none" strike="noStrike" kern="1200" cap="none" spc="-150" normalizeH="0" baseline="0" noProof="0" dirty="0">
                <a:ln>
                  <a:noFill/>
                </a:ln>
                <a:solidFill>
                  <a:srgbClr val="FFFFFF"/>
                </a:solidFill>
                <a:effectLst/>
                <a:uLnTx/>
                <a:uFillTx/>
                <a:latin typeface="Segoe UI Light"/>
                <a:ea typeface="+mn-ea"/>
                <a:cs typeface="Arial"/>
              </a:rPr>
              <a:t>Core)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3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35" normalizeH="0" baseline="0" noProof="0" dirty="0">
                <a:ln>
                  <a:noFill/>
                </a:ln>
                <a:solidFill>
                  <a:srgbClr val="FFFFFF"/>
                </a:solidFill>
                <a:effectLst/>
                <a:uLnTx/>
                <a:uFillTx/>
                <a:latin typeface="Segoe UI Light"/>
                <a:ea typeface="+mn-ea"/>
                <a:cs typeface="Arial"/>
              </a:rPr>
              <a:t>Also </a:t>
            </a:r>
            <a:r>
              <a:rPr kumimoji="0" sz="2399" b="0" i="0" u="none" strike="noStrike" kern="1200" cap="none" spc="-85" normalizeH="0" baseline="0" noProof="0" dirty="0">
                <a:ln>
                  <a:noFill/>
                </a:ln>
                <a:solidFill>
                  <a:srgbClr val="FFFFFF"/>
                </a:solidFill>
                <a:effectLst/>
                <a:uLnTx/>
                <a:uFillTx/>
                <a:latin typeface="Segoe UI Light"/>
                <a:ea typeface="+mn-ea"/>
                <a:cs typeface="Arial"/>
              </a:rPr>
              <a:t>supports </a:t>
            </a:r>
            <a:r>
              <a:rPr kumimoji="0" sz="2399" b="0" i="0" u="none" strike="noStrike" kern="1200" cap="none" spc="-60" normalizeH="0" baseline="0" noProof="0" dirty="0">
                <a:ln>
                  <a:noFill/>
                </a:ln>
                <a:solidFill>
                  <a:srgbClr val="FFFFFF"/>
                </a:solidFill>
                <a:effectLst/>
                <a:uLnTx/>
                <a:uFillTx/>
                <a:latin typeface="Segoe UI Light"/>
                <a:ea typeface="+mn-ea"/>
                <a:cs typeface="Arial"/>
              </a:rPr>
              <a:t>InMemory </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70" normalizeH="0" baseline="0" noProof="0" dirty="0">
                <a:ln>
                  <a:noFill/>
                </a:ln>
                <a:solidFill>
                  <a:srgbClr val="FFFFFF"/>
                </a:solidFill>
                <a:effectLst/>
                <a:uLnTx/>
                <a:uFillTx/>
                <a:latin typeface="Segoe UI Light"/>
                <a:ea typeface="+mn-ea"/>
                <a:cs typeface="Arial"/>
              </a:rPr>
              <a:t>Install </a:t>
            </a:r>
            <a:r>
              <a:rPr kumimoji="0" sz="2399" b="0" i="0" u="none" strike="noStrike" kern="1200" cap="none" spc="-50" normalizeH="0" baseline="0" noProof="0" dirty="0">
                <a:ln>
                  <a:noFill/>
                </a:ln>
                <a:solidFill>
                  <a:srgbClr val="FFFFFF"/>
                </a:solidFill>
                <a:effectLst/>
                <a:uLnTx/>
                <a:uFillTx/>
                <a:latin typeface="Segoe UI Light"/>
                <a:ea typeface="+mn-ea"/>
                <a:cs typeface="Arial"/>
              </a:rPr>
              <a:t>this</a:t>
            </a:r>
            <a:r>
              <a:rPr kumimoji="0" sz="2399" b="0" i="0" u="none" strike="noStrike" kern="1200" cap="none" spc="-29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package:</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10" normalizeH="0" baseline="0" noProof="0" dirty="0">
                <a:ln>
                  <a:noFill/>
                </a:ln>
                <a:solidFill>
                  <a:srgbClr val="FFFFFF"/>
                </a:solidFill>
                <a:effectLst/>
                <a:uLnTx/>
                <a:uFillTx/>
                <a:latin typeface="Segoe UI Light"/>
                <a:ea typeface="+mn-ea"/>
                <a:cs typeface="Arial"/>
              </a:rPr>
              <a:t>and </a:t>
            </a:r>
            <a:r>
              <a:rPr kumimoji="0" sz="2399" b="0" i="0" u="none" strike="noStrike" kern="1200" cap="none" spc="-45" normalizeH="0" baseline="0" noProof="0" dirty="0">
                <a:ln>
                  <a:noFill/>
                </a:ln>
                <a:solidFill>
                  <a:srgbClr val="FFFFFF"/>
                </a:solidFill>
                <a:effectLst/>
                <a:uLnTx/>
                <a:uFillTx/>
                <a:latin typeface="Segoe UI Light"/>
                <a:ea typeface="+mn-ea"/>
                <a:cs typeface="Arial"/>
              </a:rPr>
              <a:t>modify</a:t>
            </a:r>
            <a:r>
              <a:rPr kumimoji="0" sz="2399" b="0" i="0" u="none" strike="noStrike" kern="1200" cap="none" spc="-15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00530" marR="0" lvl="0" indent="0" algn="l" defTabSz="914363" rtl="0" eaLnBrk="1" fontAlgn="auto" latinLnBrk="0" hangingPunct="1">
              <a:lnSpc>
                <a:spcPct val="100000"/>
              </a:lnSpc>
              <a:spcBef>
                <a:spcPts val="1699"/>
              </a:spcBef>
              <a:spcAft>
                <a:spcPts val="0"/>
              </a:spcAft>
              <a:buClrTx/>
              <a:buSzTx/>
              <a:buFontTx/>
              <a:buNone/>
              <a:tabLst/>
              <a:defRPr/>
            </a:pPr>
            <a:r>
              <a:rPr kumimoji="0" sz="1799" b="0" i="0" u="none" strike="noStrike" kern="1200" cap="none" spc="75" normalizeH="0" baseline="0" noProof="0" dirty="0">
                <a:ln>
                  <a:noFill/>
                </a:ln>
                <a:solidFill>
                  <a:srgbClr val="FFFFFF"/>
                </a:solidFill>
                <a:effectLst/>
                <a:uLnTx/>
                <a:uFillTx/>
                <a:latin typeface="Consolas" panose="020B0609020204030204" pitchFamily="49" charset="0"/>
                <a:ea typeface="+mn-ea"/>
                <a:cs typeface="Arial"/>
              </a:rPr>
              <a:t>services.AddDbContext&lt;AppDbContext&gt;(options</a:t>
            </a:r>
            <a:r>
              <a:rPr kumimoji="0" sz="1799" b="0" i="0" u="none" strike="noStrike" kern="1200" cap="none" spc="490" normalizeH="0" baseline="0" noProof="0" dirty="0">
                <a:ln>
                  <a:noFill/>
                </a:ln>
                <a:solidFill>
                  <a:srgbClr val="FFFFFF"/>
                </a:solidFill>
                <a:effectLst/>
                <a:uLnTx/>
                <a:uFillTx/>
                <a:latin typeface="Consolas" panose="020B0609020204030204" pitchFamily="49" charset="0"/>
                <a:ea typeface="+mn-ea"/>
                <a:cs typeface="Arial"/>
              </a:rPr>
              <a:t> </a:t>
            </a:r>
            <a:r>
              <a:rPr kumimoji="0" sz="1799" b="0" i="0" u="none" strike="noStrike" kern="1200" cap="none" spc="-70" normalizeH="0" baseline="0" noProof="0" dirty="0">
                <a:ln>
                  <a:noFill/>
                </a:ln>
                <a:solidFill>
                  <a:srgbClr val="FFFFFF"/>
                </a:solidFill>
                <a:effectLst/>
                <a:uLnTx/>
                <a:uFillTx/>
                <a:latin typeface="Consolas" panose="020B0609020204030204" pitchFamily="49" charset="0"/>
                <a:ea typeface="+mn-ea"/>
                <a:cs typeface="Arial"/>
              </a:rPr>
              <a:t>=&gt;</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2479566" marR="0" lvl="0" indent="0" algn="l" defTabSz="914363" rtl="0" eaLnBrk="1" fontAlgn="auto" latinLnBrk="0" hangingPunct="1">
              <a:lnSpc>
                <a:spcPct val="100000"/>
              </a:lnSpc>
              <a:spcBef>
                <a:spcPts val="5"/>
              </a:spcBef>
              <a:spcAft>
                <a:spcPts val="0"/>
              </a:spcAft>
              <a:buClrTx/>
              <a:buSzTx/>
              <a:buFontTx/>
              <a:buNone/>
              <a:tabLst/>
              <a:defRPr/>
            </a:pPr>
            <a:r>
              <a:rPr kumimoji="0" sz="1799" b="0" i="0" u="none" strike="noStrike" kern="1200" cap="none" spc="65" normalizeH="0" baseline="0" noProof="0" dirty="0">
                <a:ln>
                  <a:noFill/>
                </a:ln>
                <a:solidFill>
                  <a:srgbClr val="FFFFFF"/>
                </a:solidFill>
                <a:effectLst/>
                <a:uLnTx/>
                <a:uFillTx/>
                <a:latin typeface="Consolas" panose="020B0609020204030204" pitchFamily="49" charset="0"/>
                <a:ea typeface="+mn-ea"/>
                <a:cs typeface="Arial"/>
              </a:rPr>
              <a:t>options.UseInMemoryDatabase(“DbName”));</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0" marR="0" lvl="0" indent="0" algn="l" defTabSz="914363" rtl="0" eaLnBrk="1" fontAlgn="auto" latinLnBrk="0" hangingPunct="1">
              <a:lnSpc>
                <a:spcPct val="100000"/>
              </a:lnSpc>
              <a:spcBef>
                <a:spcPts val="30"/>
              </a:spcBef>
              <a:spcAft>
                <a:spcPts val="0"/>
              </a:spcAft>
              <a:buClrTx/>
              <a:buSzTx/>
              <a:buFontTx/>
              <a:buNone/>
              <a:tabLst/>
              <a:defRPr/>
            </a:pPr>
            <a:endParaRPr kumimoji="0" lang="en-US" sz="1849" b="0" i="0" u="none" strike="noStrike" kern="1200" cap="none" spc="0" normalizeH="0" baseline="0" noProof="0" dirty="0">
              <a:ln>
                <a:noFill/>
              </a:ln>
              <a:solidFill>
                <a:srgbClr val="FFFFFF"/>
              </a:solidFill>
              <a:effectLst/>
              <a:uLnTx/>
              <a:uFillTx/>
              <a:latin typeface="Consolas" panose="020B0609020204030204" pitchFamily="49" charset="0"/>
              <a:ea typeface="+mn-ea"/>
              <a:cs typeface="Times New Roman"/>
            </a:endParaRPr>
          </a:p>
          <a:p>
            <a:pPr marL="476107" marR="0" lvl="0" indent="0" algn="l" defTabSz="914363" rtl="0" eaLnBrk="1" fontAlgn="auto" latinLnBrk="0" hangingPunct="1">
              <a:lnSpc>
                <a:spcPct val="100000"/>
              </a:lnSpc>
              <a:spcBef>
                <a:spcPts val="0"/>
              </a:spcBef>
              <a:spcAft>
                <a:spcPts val="0"/>
              </a:spcAft>
              <a:buClrTx/>
              <a:buSzTx/>
              <a:buFontTx/>
              <a:buNone/>
              <a:tabLst/>
              <a:defRPr/>
            </a:pP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//options.UseSqlServer(Configuration.GetConnectionString("</a:t>
            </a:r>
            <a:r>
              <a:rPr kumimoji="0" sz="1799" b="0" i="0" u="none" strike="noStrike" kern="1200" cap="none" spc="95" normalizeH="0" baseline="0" noProof="0" dirty="0" err="1">
                <a:ln>
                  <a:noFill/>
                </a:ln>
                <a:solidFill>
                  <a:srgbClr val="008000"/>
                </a:solidFill>
                <a:effectLst/>
                <a:uLnTx/>
                <a:uFillTx/>
                <a:latin typeface="Consolas" panose="020B0609020204030204" pitchFamily="49" charset="0"/>
                <a:ea typeface="+mn-ea"/>
                <a:cs typeface="Arial"/>
              </a:rPr>
              <a:t>DefaultConnection</a:t>
            </a: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r>
              <a:rPr kumimoji="0" lang="en-US"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endParaRPr kumimoji="0" sz="2099" b="0" i="0" u="none" strike="noStrike" kern="1200" cap="none" spc="0" normalizeH="0" baseline="7936" noProof="0" dirty="0">
              <a:ln>
                <a:noFill/>
              </a:ln>
              <a:solidFill>
                <a:srgbClr val="FFFFFF"/>
              </a:solidFill>
              <a:effectLst/>
              <a:uLnTx/>
              <a:uFillTx/>
              <a:latin typeface="Consolas" panose="020B0609020204030204" pitchFamily="49" charset="0"/>
              <a:ea typeface="+mn-ea"/>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23175</TotalTime>
  <Words>2604</Words>
  <Application>Microsoft Office PowerPoint</Application>
  <PresentationFormat>Custom</PresentationFormat>
  <Paragraphs>399</Paragraphs>
  <Slides>37</Slides>
  <Notes>23</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37</vt:i4>
      </vt:variant>
    </vt:vector>
  </HeadingPairs>
  <TitlesOfParts>
    <vt:vector size="59" baseType="lpstr">
      <vt:lpstr>Arial</vt:lpstr>
      <vt:lpstr>Arial Black</vt:lpstr>
      <vt:lpstr>Avenir LT Pro 45 Book</vt:lpstr>
      <vt:lpstr>Calibri</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1_5-30721_Build_2016_Template_Light</vt:lpstr>
      <vt:lpstr>.NET Core Workshop </vt:lpstr>
      <vt:lpstr>Dependency Injection (DI)</vt:lpstr>
      <vt:lpstr>Dependency Injection (DI)</vt:lpstr>
      <vt:lpstr>Explicit Dependencies Principle</vt:lpstr>
      <vt:lpstr>Dependency Injection on .NET Core</vt:lpstr>
      <vt:lpstr>Data Access</vt:lpstr>
      <vt:lpstr>Data Access</vt:lpstr>
      <vt:lpstr>Working With a Database Using EF Core</vt:lpstr>
      <vt:lpstr>Deploy</vt:lpstr>
      <vt:lpstr>Deploy</vt:lpstr>
      <vt:lpstr>.NET Core application deployment options</vt:lpstr>
      <vt:lpstr>.NET Core application deployment options</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 Fragmentation</vt:lpstr>
      <vt:lpstr>Code Sharing – Portable Class Library</vt:lpstr>
      <vt:lpstr>.NET yesterday—app models and libraries</vt:lpstr>
      <vt:lpstr>.NET yesterday—reusing code</vt:lpstr>
      <vt:lpstr>.NET today</vt:lpstr>
      <vt:lpstr>.NET Standard</vt:lpstr>
      <vt:lpstr>.NET today—reusing code</vt:lpstr>
      <vt:lpstr>.NET Standard</vt:lpstr>
      <vt:lpstr>Nothing changes</vt:lpstr>
      <vt:lpstr>.NET Standard library</vt:lpstr>
      <vt:lpstr>How does .NET Standard work?</vt:lpstr>
      <vt:lpstr>How is .NET Standard different from .NET Core? </vt:lpstr>
      <vt:lpstr>.NET Standard 2.0</vt:lpstr>
      <vt:lpstr>.NET today </vt:lpstr>
      <vt:lpstr>APIs in .NET Standard 2.0</vt:lpstr>
      <vt:lpstr>Demo: .NET Standard</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721</cp:revision>
  <dcterms:created xsi:type="dcterms:W3CDTF">2012-02-15T23:39:54Z</dcterms:created>
  <dcterms:modified xsi:type="dcterms:W3CDTF">2019-04-23T15:41:47Z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